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42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474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130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56551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9085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987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4599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958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927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53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916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9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819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61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93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887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52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436AA96-BEE5-42C8-BAD5-5ACDCD492087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074AF-0C66-48F2-A944-2875FA815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5314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EEB384-10F4-4728-A081-EA15CEEF86FC}"/>
              </a:ext>
            </a:extLst>
          </p:cNvPr>
          <p:cNvSpPr txBox="1"/>
          <p:nvPr/>
        </p:nvSpPr>
        <p:spPr>
          <a:xfrm>
            <a:off x="1774944" y="292153"/>
            <a:ext cx="92099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District Summary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834892-F543-4C1C-B27D-76F102B00467}"/>
              </a:ext>
            </a:extLst>
          </p:cNvPr>
          <p:cNvSpPr txBox="1"/>
          <p:nvPr/>
        </p:nvSpPr>
        <p:spPr>
          <a:xfrm>
            <a:off x="1670901" y="3671894"/>
            <a:ext cx="9209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Results (removed the 9</a:t>
            </a:r>
            <a:r>
              <a:rPr lang="en-US" baseline="30000" dirty="0"/>
              <a:t>th</a:t>
            </a:r>
            <a:r>
              <a:rPr lang="en-US" dirty="0"/>
              <a:t> grade scores from Thomas High School):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7DC249-1CDE-4527-BBEE-245CE7ED82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83" t="36426" r="14226" b="52921"/>
          <a:stretch/>
        </p:blipFill>
        <p:spPr>
          <a:xfrm>
            <a:off x="1670901" y="4382966"/>
            <a:ext cx="8850198" cy="7305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40119E-2589-4156-AE6D-6857CCC0AD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26" t="39649" r="13699" b="50292"/>
          <a:stretch/>
        </p:blipFill>
        <p:spPr>
          <a:xfrm>
            <a:off x="1702324" y="2387376"/>
            <a:ext cx="8787352" cy="7305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5C1FCB-848A-4EF7-A0AE-94492C1FC83D}"/>
              </a:ext>
            </a:extLst>
          </p:cNvPr>
          <p:cNvSpPr txBox="1"/>
          <p:nvPr/>
        </p:nvSpPr>
        <p:spPr>
          <a:xfrm>
            <a:off x="1774944" y="1893445"/>
            <a:ext cx="9209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Results: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949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EEB384-10F4-4728-A081-EA15CEEF86FC}"/>
              </a:ext>
            </a:extLst>
          </p:cNvPr>
          <p:cNvSpPr txBox="1"/>
          <p:nvPr/>
        </p:nvSpPr>
        <p:spPr>
          <a:xfrm>
            <a:off x="1420135" y="881079"/>
            <a:ext cx="9011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Results: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834892-F543-4C1C-B27D-76F102B00467}"/>
              </a:ext>
            </a:extLst>
          </p:cNvPr>
          <p:cNvSpPr txBox="1"/>
          <p:nvPr/>
        </p:nvSpPr>
        <p:spPr>
          <a:xfrm>
            <a:off x="1420135" y="3809310"/>
            <a:ext cx="908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Results: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EA6FC1-F324-4F7F-9CF6-D355E4B953C3}"/>
              </a:ext>
            </a:extLst>
          </p:cNvPr>
          <p:cNvSpPr txBox="1"/>
          <p:nvPr/>
        </p:nvSpPr>
        <p:spPr>
          <a:xfrm>
            <a:off x="1358566" y="100726"/>
            <a:ext cx="92099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School Summary – Top 5 Performing Schools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C81386-A979-4484-A7E0-F30113099A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91" t="32261" r="14363" b="31328"/>
          <a:stretch/>
        </p:blipFill>
        <p:spPr>
          <a:xfrm>
            <a:off x="1483880" y="4162248"/>
            <a:ext cx="8734973" cy="24970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B07027-A73F-4438-95AA-E6E95F8D58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12" t="40513" r="14128" b="23077"/>
          <a:stretch/>
        </p:blipFill>
        <p:spPr>
          <a:xfrm>
            <a:off x="1483881" y="1253883"/>
            <a:ext cx="8663530" cy="249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56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EEB384-10F4-4728-A081-EA15CEEF86FC}"/>
              </a:ext>
            </a:extLst>
          </p:cNvPr>
          <p:cNvSpPr txBox="1"/>
          <p:nvPr/>
        </p:nvSpPr>
        <p:spPr>
          <a:xfrm>
            <a:off x="1774944" y="292153"/>
            <a:ext cx="92099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Thomas High School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834892-F543-4C1C-B27D-76F102B00467}"/>
              </a:ext>
            </a:extLst>
          </p:cNvPr>
          <p:cNvSpPr txBox="1"/>
          <p:nvPr/>
        </p:nvSpPr>
        <p:spPr>
          <a:xfrm>
            <a:off x="1584084" y="4438512"/>
            <a:ext cx="92099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Incorrect Updated Results (removed the 9</a:t>
            </a:r>
            <a:r>
              <a:rPr lang="en-US" baseline="30000" dirty="0"/>
              <a:t>th</a:t>
            </a:r>
            <a:r>
              <a:rPr lang="en-US" dirty="0"/>
              <a:t> grade scores from Thomas High School </a:t>
            </a:r>
            <a:r>
              <a:rPr lang="en-US" b="1" i="1" dirty="0"/>
              <a:t>without</a:t>
            </a:r>
            <a:r>
              <a:rPr lang="en-US" dirty="0"/>
              <a:t> updating the student count to only 10-12</a:t>
            </a:r>
            <a:r>
              <a:rPr lang="en-US" baseline="30000" dirty="0"/>
              <a:t>th</a:t>
            </a:r>
            <a:r>
              <a:rPr lang="en-US" dirty="0"/>
              <a:t> graders in the denominator when calculating the % Passing Math, % Passing Reading, and % Overall Passing):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C1FCB-848A-4EF7-A0AE-94492C1FC83D}"/>
              </a:ext>
            </a:extLst>
          </p:cNvPr>
          <p:cNvSpPr txBox="1"/>
          <p:nvPr/>
        </p:nvSpPr>
        <p:spPr>
          <a:xfrm>
            <a:off x="1630414" y="1446651"/>
            <a:ext cx="9209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Results: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054A58-3C87-459F-BE2A-8FB562FA9DCA}"/>
              </a:ext>
            </a:extLst>
          </p:cNvPr>
          <p:cNvSpPr txBox="1"/>
          <p:nvPr/>
        </p:nvSpPr>
        <p:spPr>
          <a:xfrm>
            <a:off x="1584084" y="2782669"/>
            <a:ext cx="92099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Results (removed the 9</a:t>
            </a:r>
            <a:r>
              <a:rPr lang="en-US" baseline="30000" dirty="0"/>
              <a:t>th</a:t>
            </a:r>
            <a:r>
              <a:rPr lang="en-US" dirty="0"/>
              <a:t> grade scores properly from Thomas High School to correctly calculate the % Passing measurements):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3FDF5D-5DF0-4BA1-845C-FF29A5D101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39" t="58526" r="13714" b="37052"/>
          <a:stretch/>
        </p:blipFill>
        <p:spPr>
          <a:xfrm>
            <a:off x="1685644" y="2237390"/>
            <a:ext cx="8484577" cy="3698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6BFC01-7A45-431B-9286-EF3DB6C985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14" t="47884" r="13705" b="46090"/>
          <a:stretch/>
        </p:blipFill>
        <p:spPr>
          <a:xfrm>
            <a:off x="1685643" y="1843537"/>
            <a:ext cx="8484577" cy="4132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7FEFEA4-2559-46C3-81FC-2473C92957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58" t="57372" r="13706" b="31026"/>
          <a:stretch/>
        </p:blipFill>
        <p:spPr>
          <a:xfrm>
            <a:off x="1630412" y="5717201"/>
            <a:ext cx="8616098" cy="79570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3BD66F-E338-465F-B9D0-B85AD20230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705" t="50000" r="13345" b="38397"/>
          <a:stretch/>
        </p:blipFill>
        <p:spPr>
          <a:xfrm>
            <a:off x="1630412" y="3515182"/>
            <a:ext cx="8595040" cy="79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033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EEB384-10F4-4728-A081-EA15CEEF86FC}"/>
              </a:ext>
            </a:extLst>
          </p:cNvPr>
          <p:cNvSpPr txBox="1"/>
          <p:nvPr/>
        </p:nvSpPr>
        <p:spPr>
          <a:xfrm>
            <a:off x="220074" y="1279068"/>
            <a:ext cx="4053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Results: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834892-F543-4C1C-B27D-76F102B00467}"/>
              </a:ext>
            </a:extLst>
          </p:cNvPr>
          <p:cNvSpPr txBox="1"/>
          <p:nvPr/>
        </p:nvSpPr>
        <p:spPr>
          <a:xfrm>
            <a:off x="4273240" y="1279068"/>
            <a:ext cx="4053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Results: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EA6FC1-F324-4F7F-9CF6-D355E4B953C3}"/>
              </a:ext>
            </a:extLst>
          </p:cNvPr>
          <p:cNvSpPr txBox="1"/>
          <p:nvPr/>
        </p:nvSpPr>
        <p:spPr>
          <a:xfrm>
            <a:off x="987093" y="388480"/>
            <a:ext cx="92099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Average Math Scores by Grade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F03500-0343-4C56-8312-6569DCFBE8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30" t="27180" r="53666" b="11564"/>
          <a:stretch/>
        </p:blipFill>
        <p:spPr>
          <a:xfrm>
            <a:off x="285928" y="1738769"/>
            <a:ext cx="3987312" cy="424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5FBD3A-B4DC-4557-94F6-7B3284AC59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34" t="27627" r="24017" b="11117"/>
          <a:stretch/>
        </p:blipFill>
        <p:spPr>
          <a:xfrm>
            <a:off x="4365558" y="1738769"/>
            <a:ext cx="7540514" cy="4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96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EEB384-10F4-4728-A081-EA15CEEF86FC}"/>
              </a:ext>
            </a:extLst>
          </p:cNvPr>
          <p:cNvSpPr txBox="1"/>
          <p:nvPr/>
        </p:nvSpPr>
        <p:spPr>
          <a:xfrm>
            <a:off x="220074" y="1279068"/>
            <a:ext cx="4053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Results: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834892-F543-4C1C-B27D-76F102B00467}"/>
              </a:ext>
            </a:extLst>
          </p:cNvPr>
          <p:cNvSpPr txBox="1"/>
          <p:nvPr/>
        </p:nvSpPr>
        <p:spPr>
          <a:xfrm>
            <a:off x="4273240" y="1279068"/>
            <a:ext cx="4053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Results: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EA6FC1-F324-4F7F-9CF6-D355E4B953C3}"/>
              </a:ext>
            </a:extLst>
          </p:cNvPr>
          <p:cNvSpPr txBox="1"/>
          <p:nvPr/>
        </p:nvSpPr>
        <p:spPr>
          <a:xfrm>
            <a:off x="987093" y="388480"/>
            <a:ext cx="92099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Average Reading Scores by Grade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FA363F-ADFB-42E8-A595-9634BAF7A8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38" t="24036" r="53018" b="14715"/>
          <a:stretch/>
        </p:blipFill>
        <p:spPr>
          <a:xfrm>
            <a:off x="185926" y="1738767"/>
            <a:ext cx="4053166" cy="42400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A3F8EE-0047-45A4-B185-A87467AFFB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39" t="22949" r="23594" b="15226"/>
          <a:stretch/>
        </p:blipFill>
        <p:spPr>
          <a:xfrm>
            <a:off x="4426926" y="1738767"/>
            <a:ext cx="7530612" cy="42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794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EEB384-10F4-4728-A081-EA15CEEF86FC}"/>
              </a:ext>
            </a:extLst>
          </p:cNvPr>
          <p:cNvSpPr txBox="1"/>
          <p:nvPr/>
        </p:nvSpPr>
        <p:spPr>
          <a:xfrm>
            <a:off x="1420135" y="881079"/>
            <a:ext cx="9011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Results: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834892-F543-4C1C-B27D-76F102B00467}"/>
              </a:ext>
            </a:extLst>
          </p:cNvPr>
          <p:cNvSpPr txBox="1"/>
          <p:nvPr/>
        </p:nvSpPr>
        <p:spPr>
          <a:xfrm>
            <a:off x="1420135" y="3809310"/>
            <a:ext cx="908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Results: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EA6FC1-F324-4F7F-9CF6-D355E4B953C3}"/>
              </a:ext>
            </a:extLst>
          </p:cNvPr>
          <p:cNvSpPr txBox="1"/>
          <p:nvPr/>
        </p:nvSpPr>
        <p:spPr>
          <a:xfrm>
            <a:off x="1358566" y="100726"/>
            <a:ext cx="92099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Scores by School Spending (per Student)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97180F-FA8A-4B43-A5DE-3D5F17D366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20" t="39423" r="19411" b="35513"/>
          <a:stretch/>
        </p:blipFill>
        <p:spPr>
          <a:xfrm>
            <a:off x="1846384" y="1608992"/>
            <a:ext cx="8018586" cy="171889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A059AED-40E0-43D0-B22F-D7457FE88C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45" t="38718" r="19086" b="34167"/>
          <a:stretch/>
        </p:blipFill>
        <p:spPr>
          <a:xfrm>
            <a:off x="1846384" y="4319222"/>
            <a:ext cx="8018586" cy="185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51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EEB384-10F4-4728-A081-EA15CEEF86FC}"/>
              </a:ext>
            </a:extLst>
          </p:cNvPr>
          <p:cNvSpPr txBox="1"/>
          <p:nvPr/>
        </p:nvSpPr>
        <p:spPr>
          <a:xfrm>
            <a:off x="1420135" y="881079"/>
            <a:ext cx="9011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Results: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834892-F543-4C1C-B27D-76F102B00467}"/>
              </a:ext>
            </a:extLst>
          </p:cNvPr>
          <p:cNvSpPr txBox="1"/>
          <p:nvPr/>
        </p:nvSpPr>
        <p:spPr>
          <a:xfrm>
            <a:off x="1420135" y="3809310"/>
            <a:ext cx="908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Results: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EA6FC1-F324-4F7F-9CF6-D355E4B953C3}"/>
              </a:ext>
            </a:extLst>
          </p:cNvPr>
          <p:cNvSpPr txBox="1"/>
          <p:nvPr/>
        </p:nvSpPr>
        <p:spPr>
          <a:xfrm>
            <a:off x="1358566" y="100726"/>
            <a:ext cx="92099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Scores by School Size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FBA312-DBA9-452B-AD34-525DC0364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45" t="32628" r="19086" b="45128"/>
          <a:stretch/>
        </p:blipFill>
        <p:spPr>
          <a:xfrm>
            <a:off x="1780442" y="1767253"/>
            <a:ext cx="8018586" cy="1525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9253EB-B629-4B4C-BAF3-0A149BE1C3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03" t="32885" r="19628" b="42820"/>
          <a:stretch/>
        </p:blipFill>
        <p:spPr>
          <a:xfrm>
            <a:off x="1780442" y="4479680"/>
            <a:ext cx="8018586" cy="166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64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EEB384-10F4-4728-A081-EA15CEEF86FC}"/>
              </a:ext>
            </a:extLst>
          </p:cNvPr>
          <p:cNvSpPr txBox="1"/>
          <p:nvPr/>
        </p:nvSpPr>
        <p:spPr>
          <a:xfrm>
            <a:off x="1420135" y="881079"/>
            <a:ext cx="9011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Results: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834892-F543-4C1C-B27D-76F102B00467}"/>
              </a:ext>
            </a:extLst>
          </p:cNvPr>
          <p:cNvSpPr txBox="1"/>
          <p:nvPr/>
        </p:nvSpPr>
        <p:spPr>
          <a:xfrm>
            <a:off x="1420135" y="3809310"/>
            <a:ext cx="908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Results: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EA6FC1-F324-4F7F-9CF6-D355E4B953C3}"/>
              </a:ext>
            </a:extLst>
          </p:cNvPr>
          <p:cNvSpPr txBox="1"/>
          <p:nvPr/>
        </p:nvSpPr>
        <p:spPr>
          <a:xfrm>
            <a:off x="1358566" y="100726"/>
            <a:ext cx="92099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Scores by School Type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0D8723-44E5-4573-93EB-CD403025CB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21" t="51987" r="19014" b="27757"/>
          <a:stretch/>
        </p:blipFill>
        <p:spPr>
          <a:xfrm>
            <a:off x="1695361" y="1802424"/>
            <a:ext cx="8188748" cy="13891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4B858A-E0A3-4A65-BE84-63E3B4E0E3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41" t="56795" r="18510" b="22564"/>
          <a:stretch/>
        </p:blipFill>
        <p:spPr>
          <a:xfrm>
            <a:off x="1695361" y="4426927"/>
            <a:ext cx="8308731" cy="141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275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177</TotalTime>
  <Words>155</Words>
  <Application>Microsoft Office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Christine Mitchell</dc:creator>
  <cp:lastModifiedBy>Christine Mitchell</cp:lastModifiedBy>
  <cp:revision>19</cp:revision>
  <dcterms:created xsi:type="dcterms:W3CDTF">2021-06-01T15:10:32Z</dcterms:created>
  <dcterms:modified xsi:type="dcterms:W3CDTF">2021-06-04T15:56:59Z</dcterms:modified>
</cp:coreProperties>
</file>

<file path=docProps/thumbnail.jpeg>
</file>